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92" r:id="rId3"/>
    <p:sldId id="290" r:id="rId4"/>
    <p:sldId id="280" r:id="rId5"/>
    <p:sldId id="283" r:id="rId6"/>
    <p:sldId id="281" r:id="rId7"/>
    <p:sldId id="258" r:id="rId8"/>
    <p:sldId id="291" r:id="rId9"/>
    <p:sldId id="293" r:id="rId10"/>
    <p:sldId id="294" r:id="rId11"/>
    <p:sldId id="282" r:id="rId12"/>
    <p:sldId id="285" r:id="rId13"/>
    <p:sldId id="286" r:id="rId14"/>
    <p:sldId id="287" r:id="rId15"/>
  </p:sldIdLst>
  <p:sldSz cx="9144000" cy="6858000" type="screen4x3"/>
  <p:notesSz cx="7315200" cy="96012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86" userDrawn="1">
          <p15:clr>
            <a:srgbClr val="A4A3A4"/>
          </p15:clr>
        </p15:guide>
        <p15:guide id="2" pos="20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5" autoAdjust="0"/>
    <p:restoredTop sz="94652" autoAdjust="0"/>
  </p:normalViewPr>
  <p:slideViewPr>
    <p:cSldViewPr>
      <p:cViewPr varScale="1">
        <p:scale>
          <a:sx n="87" d="100"/>
          <a:sy n="87" d="100"/>
        </p:scale>
        <p:origin x="1356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586"/>
        <p:guide pos="2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7425" cy="359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213" y="4560392"/>
            <a:ext cx="5851239" cy="4319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173709" cy="478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70911" algn="l"/>
                <a:tab pos="1341821" algn="l"/>
                <a:tab pos="2012732" algn="l"/>
                <a:tab pos="268364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39956" y="0"/>
            <a:ext cx="3173709" cy="478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70911" algn="l"/>
                <a:tab pos="1341821" algn="l"/>
                <a:tab pos="2012732" algn="l"/>
                <a:tab pos="268364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120783"/>
            <a:ext cx="3173709" cy="478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70911" algn="l"/>
                <a:tab pos="1341821" algn="l"/>
                <a:tab pos="2012732" algn="l"/>
                <a:tab pos="268364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39956" y="9120783"/>
            <a:ext cx="3173709" cy="478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70911" algn="l"/>
                <a:tab pos="1341821" algn="l"/>
                <a:tab pos="2012732" algn="l"/>
                <a:tab pos="268364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DABB149-0972-4D6E-A334-7C081DCFA63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8573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6059B7-1F00-45A8-BF7A-83EB9B820D06}" type="slidenum">
              <a:rPr lang="es-ES" smtClean="0">
                <a:ea typeface="SimSun" charset="-122"/>
              </a:rPr>
              <a:pPr/>
              <a:t>6</a:t>
            </a:fld>
            <a:endParaRPr lang="es-ES" dirty="0" smtClean="0">
              <a:ea typeface="SimSun" charset="-122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799013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213" y="4560392"/>
            <a:ext cx="5852774" cy="4320896"/>
          </a:xfrm>
          <a:noFill/>
          <a:ln/>
        </p:spPr>
        <p:txBody>
          <a:bodyPr wrap="none" anchor="ctr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5732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E38D3-E7DF-4E5F-B4ED-4D90B4275C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BC9F-D7CC-476C-8595-43528C35909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B1E7-F305-4CE3-9100-C86387C16DC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A689-7A87-445A-BB57-94FA756ECE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C3447-1E76-4CAF-8FC1-9D310B45F78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D223-A65C-40BC-AA83-E1AB2CB0393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AC86E-62EF-4995-9473-15984336E51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472AF-7B40-400D-A50A-0158CC078D4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F7CB-3285-45BC-B3EC-CE7109FCA73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4968-1085-4EBA-B5F9-8DE488ECB6F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9B6E-9515-4D5E-A875-558A4943F91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34734-9F65-44CF-ABE3-02E493C333B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DEB4C-A5C0-46E5-9A3E-63B8D25B4A0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F327-051B-4EC3-8B8C-6A183AB1571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FB0D0-5B44-40EF-90BE-F19D7AA7E9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0B248-446A-44A0-A318-79246E4DB1F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DC80-AEBD-4984-86B2-C69B337575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5C748-4A2D-49FA-953B-3463A8AEC1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F969-7CE5-45FB-A5CE-6413722F33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B92EC-4154-4C0E-8B2E-3018EA52ED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8BE64-7021-43D0-BFCE-015D8BA821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2E21-474C-4A6B-9FF3-8B27E314849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C41FB-AB26-4BF4-B7C9-093919D69EB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títuloHaga clic para modificar el estilo de título del patrón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F92B8FF-D1C2-431D-801C-20B512B5809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títuloHaga clic para modificar el estilo de título del patrón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0"/>
            <a:r>
              <a:rPr lang="en-GB" smtClean="0"/>
              <a:t>Noveno nivel del esquemaHaga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es-ES" dirty="0"/>
              <a:t>27/03/14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ea typeface="+mn-ea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29EDEC1-992B-4A8C-8A0D-54279918CD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3539"/>
            <a:ext cx="1453517" cy="10081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512501" cy="33843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22612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3539"/>
            <a:ext cx="1453517" cy="10081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77695"/>
            <a:ext cx="3737740" cy="49836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35" y="3861048"/>
            <a:ext cx="3600400" cy="2700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35" y="476672"/>
            <a:ext cx="3565289" cy="31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3539"/>
            <a:ext cx="1453517" cy="10081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7" y="1340768"/>
            <a:ext cx="3899758" cy="51996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899758" cy="51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4" y="2132856"/>
            <a:ext cx="3003798" cy="40050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260648"/>
            <a:ext cx="4407954" cy="58772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73539"/>
            <a:ext cx="14535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7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3539"/>
            <a:ext cx="1453517" cy="1008112"/>
          </a:xfrm>
          <a:prstGeom prst="rect">
            <a:avLst/>
          </a:prstGeom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683568" y="1035193"/>
            <a:ext cx="731076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 sz="2400" kern="0" dirty="0" smtClean="0">
                <a:latin typeface="Arial" charset="0"/>
              </a:rPr>
              <a:t>PRESENTACION DE LA EMPRESA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7544" y="1772816"/>
            <a:ext cx="8280920" cy="454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82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RAZON SOCIAL</a:t>
            </a:r>
            <a:r>
              <a:rPr lang="es-E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COMERCIAL Y SERVICIOS TECNO FLUIDOS SPA.</a:t>
            </a:r>
            <a:endParaRPr lang="es-ES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 FANTASIA</a:t>
            </a:r>
            <a:r>
              <a:rPr lang="es-E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TECNO FLUIDO SPA.</a:t>
            </a:r>
          </a:p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RUT</a:t>
            </a:r>
            <a:r>
              <a:rPr lang="es-E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77.044.808-5</a:t>
            </a:r>
            <a:endParaRPr lang="es-ES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SICEP CATEGORIA “A”</a:t>
            </a:r>
            <a:endParaRPr lang="es-ES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TECNO FLUIDO SPA </a:t>
            </a:r>
            <a:r>
              <a:rPr lang="es-E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empresa regional de alta tecnología orientada a la continuidad operacional de sus clientes, prestando servicios </a:t>
            </a:r>
            <a:r>
              <a:rPr lang="es-E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mantenimiento </a:t>
            </a:r>
            <a:r>
              <a:rPr lang="es-E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especializado desde 2019.</a:t>
            </a:r>
            <a:endParaRPr lang="es-ES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SOCIOS:</a:t>
            </a:r>
            <a:endParaRPr lang="es-ES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SERGIO GALLARDO ZEPEDA</a:t>
            </a:r>
            <a:endParaRPr lang="es-ES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ROSEMARIE SCHMIDT DE LA MAZA</a:t>
            </a:r>
          </a:p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EJECUTIVOS:</a:t>
            </a:r>
            <a:endParaRPr lang="es-ES" sz="12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GERENTE DE OPERACIONES: SERGIO ECHEVERRIA O. </a:t>
            </a:r>
            <a:r>
              <a:rPr lang="es-ES" sz="1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(sergio.echeverria@tecnofluido.cl ; +56 9 9243 2189)</a:t>
            </a:r>
          </a:p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JEFE DE PREVENCION DE RIESGO: MAURICIO PALACIOS </a:t>
            </a:r>
            <a:r>
              <a:rPr lang="es-ES" sz="1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(prevencion.riesgos@Tecnofluido.cl)</a:t>
            </a:r>
          </a:p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ADMINISTRCION: ROMINA VEAS </a:t>
            </a:r>
            <a:r>
              <a:rPr lang="es-ES" sz="1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(tecnofluido@tecnofluido.cl)</a:t>
            </a:r>
          </a:p>
          <a:p>
            <a:pPr defTabSz="685800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</a:pPr>
            <a:r>
              <a:rPr lang="es-E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GERENTE </a:t>
            </a:r>
            <a:r>
              <a:rPr lang="es-E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GENERAL: </a:t>
            </a:r>
            <a:r>
              <a:rPr lang="es-E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SERGIO GALLARDO ZEPEDA </a:t>
            </a:r>
            <a:r>
              <a:rPr lang="es-ES" sz="1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(sergio.gallardo@Tecnofluido.cl ; +56 9 5708 8200)</a:t>
            </a:r>
            <a:endParaRPr lang="es-ES" sz="12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755576" y="1189378"/>
            <a:ext cx="731076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defRPr>
            </a:lvl9pPr>
          </a:lstStyle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 sz="2400" kern="0" dirty="0" smtClean="0">
                <a:latin typeface="Arial" charset="0"/>
              </a:rPr>
              <a:t>SERVICIOS DE HOT TAPPING Y LINE STOPPING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9512" y="1947413"/>
            <a:ext cx="87849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kern="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El servicio especializado denominado  Hot Tapping y  Line Stopping, permite intervenir tuberías en servicio o con carga</a:t>
            </a:r>
            <a:r>
              <a:rPr lang="es-ES" kern="0" dirty="0" smtClean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s-ES" kern="0" dirty="0" smtClean="0">
              <a:solidFill>
                <a:srgbClr val="00000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decir, permite perforar una tubería con flujo y presión, para conectar nuevos arranques o instalación de instrumentación (Hot Tap) y bloqueo de línea (Line Stop), para realizar mantención aguas abajo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/>
              <a:t>Mediante un Bloqueo doble de Línea, se puede construir un </a:t>
            </a:r>
            <a:r>
              <a:rPr lang="es-ES" dirty="0" err="1"/>
              <a:t>By</a:t>
            </a:r>
            <a:r>
              <a:rPr lang="es-ES" dirty="0"/>
              <a:t> Pass, para realizar mantenimiento a un tramo intermedio. Como por ejemplo, cambio de válvulas, tramo de tubería y otros elementos</a:t>
            </a:r>
            <a:r>
              <a:rPr lang="es-ES" dirty="0" smtClean="0"/>
              <a:t>.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Permite instalar arranques en estanques sin necesidad de vaciarlos.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Esta tecnología permite continuidad operacional, 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detener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procesos de producción o de suministro, mientras se realiza la intervención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sz="2000" kern="0" dirty="0">
              <a:solidFill>
                <a:srgbClr val="00000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3539"/>
            <a:ext cx="14535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1171493"/>
            <a:ext cx="3384375" cy="424627"/>
          </a:xfrm>
        </p:spPr>
        <p:txBody>
          <a:bodyPr/>
          <a:lstStyle/>
          <a:p>
            <a:r>
              <a:rPr lang="es-ES" sz="2400" dirty="0"/>
              <a:t>V</a:t>
            </a:r>
            <a:r>
              <a:rPr lang="es-ES" sz="2400" dirty="0" smtClean="0"/>
              <a:t>ENTAJAS Y BENEFICIOS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83567" y="1988840"/>
            <a:ext cx="7416824" cy="318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Intervención de Líneas Hidráulicas sin interrupción de proceso. Reduciendo los tiempos de detención de planta, no impactando la su disponibilidad. En una tarea bastante simple, limpia y segura.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Este tipo de intervención se puede realizar antes o después de la detención de planta, para mantenimiento. Minimizando las tareas de ejecución, optimizando los recursos de personal y aumentando el spam de control de la supervisión.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Los equipos de Hot Tapping y su procedimiento de ejecución, requieren un mínimo de personal (Soldador, Ayudante, Operador de Hot Tap, Supervisor y APR).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3539"/>
            <a:ext cx="14535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69" y="1181651"/>
            <a:ext cx="5040560" cy="485143"/>
          </a:xfrm>
        </p:spPr>
        <p:txBody>
          <a:bodyPr/>
          <a:lstStyle/>
          <a:p>
            <a:r>
              <a:rPr lang="es-ES" sz="2400" dirty="0" smtClean="0"/>
              <a:t>CONTROLES DE RIESGOS Y DE CALIDAD</a:t>
            </a:r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51077" y="2132856"/>
            <a:ext cx="8496944" cy="344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dirty="0" smtClean="0"/>
              <a:t>Se realizan pruebas de perforación en banco de Pruebas, para asegurar calidad y seguridad del trabajo.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dirty="0" smtClean="0"/>
              <a:t>Inducción de Personal, difusión de procedimientos y evaluación.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dirty="0" smtClean="0"/>
              <a:t> Se realiza simulación para el cálculo de penetración y recorrido del equipo.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dirty="0" smtClean="0"/>
              <a:t>Medición de espesores en tubería matriz en terreno, antes de iniciar trabajo.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dirty="0" smtClean="0"/>
              <a:t>Trabajos de Soldadura con personal certificado y </a:t>
            </a:r>
            <a:r>
              <a:rPr lang="es-ES" dirty="0" smtClean="0"/>
              <a:t>ensayos </a:t>
            </a:r>
            <a:r>
              <a:rPr lang="es-ES" dirty="0" smtClean="0"/>
              <a:t>no </a:t>
            </a:r>
            <a:r>
              <a:rPr lang="es-ES" dirty="0" smtClean="0"/>
              <a:t>destructivos</a:t>
            </a:r>
            <a:r>
              <a:rPr lang="es-ES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dirty="0" smtClean="0"/>
              <a:t>Con la maquina de perforación </a:t>
            </a:r>
            <a:r>
              <a:rPr lang="es-ES" dirty="0" smtClean="0"/>
              <a:t>instalada y </a:t>
            </a:r>
            <a:r>
              <a:rPr lang="es-ES" dirty="0" smtClean="0"/>
              <a:t>previo a la </a:t>
            </a:r>
            <a:r>
              <a:rPr lang="es-ES" dirty="0" smtClean="0"/>
              <a:t>acción de perforación, </a:t>
            </a:r>
            <a:r>
              <a:rPr lang="es-ES" dirty="0" smtClean="0"/>
              <a:t>se realiza una prueba de hermeticidad, para detectar fugas y corregir.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3539"/>
            <a:ext cx="14535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924800" cy="147796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4400" dirty="0" smtClean="0">
                <a:latin typeface="Arial" charset="0"/>
              </a:rPr>
              <a:t/>
            </a:r>
            <a:br>
              <a:rPr lang="es-ES" sz="4400" dirty="0" smtClean="0">
                <a:latin typeface="Arial" charset="0"/>
              </a:rPr>
            </a:br>
            <a:endParaRPr lang="es-ES" sz="4400" dirty="0" smtClean="0">
              <a:latin typeface="Arial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1329156"/>
            <a:ext cx="7772665" cy="1491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 marL="342900" indent="-341313"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2400" dirty="0">
                <a:solidFill>
                  <a:srgbClr val="000000"/>
                </a:solidFill>
              </a:rPr>
              <a:t>APLICACIONES DE  HOT </a:t>
            </a:r>
            <a:r>
              <a:rPr lang="es-ES" sz="2400" dirty="0" smtClean="0">
                <a:solidFill>
                  <a:srgbClr val="000000"/>
                </a:solidFill>
              </a:rPr>
              <a:t>TAPPING</a:t>
            </a:r>
            <a:endParaRPr lang="es-ES" sz="2400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dirty="0" smtClean="0">
                <a:solidFill>
                  <a:srgbClr val="000000"/>
                </a:solidFill>
              </a:rPr>
              <a:t>La </a:t>
            </a:r>
            <a:r>
              <a:rPr lang="es-ES" dirty="0">
                <a:solidFill>
                  <a:srgbClr val="000000"/>
                </a:solidFill>
              </a:rPr>
              <a:t>Perforación puede ejecutarse en la mayoría de los materiales y fluidos presentes en las </a:t>
            </a:r>
            <a:r>
              <a:rPr lang="es-ES" dirty="0" smtClean="0">
                <a:solidFill>
                  <a:srgbClr val="000000"/>
                </a:solidFill>
              </a:rPr>
              <a:t>industrias. </a:t>
            </a:r>
            <a:r>
              <a:rPr lang="es-ES" dirty="0">
                <a:solidFill>
                  <a:srgbClr val="000000"/>
                </a:solidFill>
              </a:rPr>
              <a:t>Por ejemplo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  <a:r>
              <a:rPr lang="es-ES" sz="2000" dirty="0">
                <a:solidFill>
                  <a:srgbClr val="000000"/>
                </a:solidFill>
              </a:rPr>
              <a:t>		</a:t>
            </a: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1700" b="1" dirty="0" smtClean="0">
                <a:solidFill>
                  <a:srgbClr val="000000"/>
                </a:solidFill>
              </a:rPr>
              <a:t>							    </a:t>
            </a: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700" b="1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7200" dirty="0">
              <a:solidFill>
                <a:srgbClr val="000000"/>
              </a:solidFill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9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19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ES" sz="3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3326160"/>
            <a:ext cx="3369833" cy="3298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u="sng" dirty="0" smtClean="0"/>
              <a:t>TIPOS DE FLUIDOS</a:t>
            </a:r>
          </a:p>
          <a:p>
            <a:endParaRPr lang="es-C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Pulpa de Concentrado y Relaves 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Aire comprimido e Instrumentación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Agua potable y de procesos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Aguas Residuales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Petróleo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Gasolina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Gas natural.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Soluciones Químicas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Soluciones Salmueras.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Soluciones </a:t>
            </a:r>
            <a:r>
              <a:rPr lang="es-CL" sz="1400" dirty="0"/>
              <a:t>Ácidas</a:t>
            </a:r>
            <a:endParaRPr lang="es-C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/>
          </a:p>
        </p:txBody>
      </p:sp>
      <p:sp>
        <p:nvSpPr>
          <p:cNvPr id="10" name="TextBox 1"/>
          <p:cNvSpPr txBox="1"/>
          <p:nvPr/>
        </p:nvSpPr>
        <p:spPr>
          <a:xfrm>
            <a:off x="611560" y="3325934"/>
            <a:ext cx="3090654" cy="3298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u="sng" dirty="0" smtClean="0"/>
              <a:t>TIPOS DE MATERIALES</a:t>
            </a:r>
          </a:p>
          <a:p>
            <a:endParaRPr lang="es-C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Chapas de Acero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Tuberías de Acero carbono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Tuberías de Acero inoxidable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Tuberías de Fundición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Tuberías de Fibrocemento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Tubos de Cobre.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Tuberías de HDPE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Tuberías de PVC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Estanques de Acero y Hormigón.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3539"/>
            <a:ext cx="1453517" cy="10081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3539"/>
            <a:ext cx="1453517" cy="10081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00808"/>
            <a:ext cx="4992555" cy="37444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700809"/>
            <a:ext cx="2808312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3539"/>
            <a:ext cx="1453517" cy="10081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1" y="1484784"/>
            <a:ext cx="3384376" cy="43204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484898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3539"/>
            <a:ext cx="1453517" cy="10081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96592"/>
            <a:ext cx="3291830" cy="43891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304256" cy="30723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437</Words>
  <Application>Microsoft Office PowerPoint</Application>
  <PresentationFormat>Presentación en pantalla (4:3)</PresentationFormat>
  <Paragraphs>92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 Unicode MS</vt:lpstr>
      <vt:lpstr>SimSun</vt:lpstr>
      <vt:lpstr>Arial</vt:lpstr>
      <vt:lpstr>Calibri</vt:lpstr>
      <vt:lpstr>Times New Roman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VENTAJAS Y BENEFICIOS </vt:lpstr>
      <vt:lpstr>CONTROLES DE RIESGOS Y DE CALIDAD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SERVICIOS DE HOT TAPPING</dc:title>
  <dc:creator>Rodrigo</dc:creator>
  <cp:lastModifiedBy>Usuario</cp:lastModifiedBy>
  <cp:revision>113</cp:revision>
  <cp:lastPrinted>2019-07-12T18:38:19Z</cp:lastPrinted>
  <dcterms:created xsi:type="dcterms:W3CDTF">1601-01-01T00:00:00Z</dcterms:created>
  <dcterms:modified xsi:type="dcterms:W3CDTF">2019-12-12T01:51:56Z</dcterms:modified>
</cp:coreProperties>
</file>